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8" r:id="rId4"/>
    <p:sldId id="264" r:id="rId5"/>
    <p:sldId id="267" r:id="rId6"/>
    <p:sldId id="265" r:id="rId7"/>
    <p:sldId id="263" r:id="rId8"/>
    <p:sldId id="260" r:id="rId9"/>
    <p:sldId id="258" r:id="rId10"/>
    <p:sldId id="259" r:id="rId11"/>
    <p:sldId id="269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  <a:srgbClr val="005EA4"/>
    <a:srgbClr val="004F8A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038" autoAdjust="0"/>
  </p:normalViewPr>
  <p:slideViewPr>
    <p:cSldViewPr snapToGrid="0">
      <p:cViewPr varScale="1">
        <p:scale>
          <a:sx n="55" d="100"/>
          <a:sy n="55" d="100"/>
        </p:scale>
        <p:origin x="4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B9B01-2267-4C88-B86F-E32763EE3718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A237F-EC80-4297-BB56-7835B477755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0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A237F-EC80-4297-BB56-7835B47775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4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7DA3-A09B-4178-A23B-F981D945C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CDACC-62DC-4025-81D9-B2380EB57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EEEC8-6C9A-4D8C-9493-51305DB3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5BB1-7C55-4354-8063-CEA5DBEF4CF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90777-B1A1-414A-A6CA-A3A5735B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23827-23A0-4463-821D-B74D90E3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A909-7AA7-45AE-AB58-BD6DDFE28F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1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604D-D4E9-4228-9A1F-3820D114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D3686-F82C-4336-BBCD-88D5DC86F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0E67C-C9AD-4B9C-938A-59D3AA26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5BB1-7C55-4354-8063-CEA5DBEF4CF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F7D62-DC53-45EA-BF92-2AA84F12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52849-2F53-444C-9320-172182D7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A909-7AA7-45AE-AB58-BD6DDFE28F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9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3B908E-0459-4550-89AA-7D6744821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53F18-62C8-4BB4-90FB-0C44AC02B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0809D-E794-4331-99CE-B83B4ED2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5BB1-7C55-4354-8063-CEA5DBEF4CF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C6D3-8973-47E4-97FD-8114F214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E4141-3E83-4AB2-AC2D-649FF80C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A909-7AA7-45AE-AB58-BD6DDFE28F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3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E237-62EF-48A1-A392-C87931F6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3FE61-996D-4C7F-901F-C66BA2E93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4AFE8-0DB7-48A1-9CAD-B5ACE354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5BB1-7C55-4354-8063-CEA5DBEF4CF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82912-D8C9-405A-84EC-D9032FCC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3F966-26FB-4DF9-9D54-1F0D0733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A909-7AA7-45AE-AB58-BD6DDFE28F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12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1FFC-8E07-44B3-AA9B-58750193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6127-093E-49CF-BDFD-8BB610A23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A9888-DBC4-4B88-A7BC-EC4EF1C4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5BB1-7C55-4354-8063-CEA5DBEF4CF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B1341-DBC0-423E-BA26-23316BAA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8E91-FA3B-459F-A7AF-FEF04884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A909-7AA7-45AE-AB58-BD6DDFE28F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82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41FF-7D77-4A1E-ACE7-4938BDFD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8D1B8-D1B6-4DB0-B73E-CF97190A0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6E0EC-D402-41E4-B77F-3FCAF2E75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1D6C1-B7D7-4A34-9053-DC21C2F7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5BB1-7C55-4354-8063-CEA5DBEF4CF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8519D-7B6E-422F-BC37-978BE708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40BAD-BCBB-47EE-A539-2F804820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A909-7AA7-45AE-AB58-BD6DDFE28F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77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F48C-BD08-43B7-89ED-8E9B04DE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AD6B9-8F66-4129-911D-D15A289C8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1ED43-A576-4CA8-9111-83D7C05E8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F96FB-5A04-4D1F-BB32-A34D2CBB9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E48508-66BB-4D02-8B0E-0D1D3B9E7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8D91D-9E00-4448-AF50-3B31BCE8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5BB1-7C55-4354-8063-CEA5DBEF4CF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37ADB8-2ECF-40E3-9BDC-0C5216B1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889A7-9569-4FB8-84BD-2CF1B794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A909-7AA7-45AE-AB58-BD6DDFE28F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3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F79A-A4BC-4A49-B085-8028968B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C0D9F9-5389-473F-A07B-F126BC4B3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5BB1-7C55-4354-8063-CEA5DBEF4CF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A4910-C402-4D55-92CA-EC8D42A6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D6693-5DB5-49A1-BA1F-42B9B6D3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A909-7AA7-45AE-AB58-BD6DDFE28F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65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4ABDE-320E-4FCE-8602-30FC63F7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5BB1-7C55-4354-8063-CEA5DBEF4CF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B2469-70EE-43EB-95C8-209AD096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60851-79E5-422E-BB70-EFAA9556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A909-7AA7-45AE-AB58-BD6DDFE28F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8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3DD0-DE8B-4FE0-8A0B-CBA184BA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48579-49EE-4687-8664-6345D97FF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4B915-EC21-422F-AC68-A4236528C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C96BD-2714-4CB9-A59A-A7EBC367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5BB1-7C55-4354-8063-CEA5DBEF4CF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68E28-4F69-4E54-AEC8-DEFE3133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59FA7-B1C1-481C-9E90-6995C642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A909-7AA7-45AE-AB58-BD6DDFE28F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0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0B80B-C0D3-4BFD-B182-E5585727D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5CCF3-FBB8-4D7F-B9C7-7D1F2C456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9604A-A489-47F2-A1B7-900A60733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D1A19-49B8-44C5-81D5-F11D5B9D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5BB1-7C55-4354-8063-CEA5DBEF4CF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3EBFD-39B6-4225-8825-A517CDB50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3CDB7-09DC-4F42-A569-AA1DDC49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A909-7AA7-45AE-AB58-BD6DDFE28F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47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28CDE-9152-4738-B91F-4122892C3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F196-7D22-4039-BF64-847CB50DE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12C02-3F3C-490C-A76D-ADEA8B233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C5BB1-7C55-4354-8063-CEA5DBEF4CF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22C02-B339-46DF-A750-07AE0CB7C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F7BB0-8E8B-46A9-BEC3-D34277BCF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A909-7AA7-45AE-AB58-BD6DDFE28F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07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F0CB-1E09-4947-AD31-FE52FF2E2F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”Havørreden tilbage til Gudenå”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592E1-4D76-4B74-AE25-D42A2314C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8775" y="6337908"/>
            <a:ext cx="3201798" cy="615966"/>
          </a:xfrm>
        </p:spPr>
        <p:txBody>
          <a:bodyPr>
            <a:norm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Per Frost Vedsted, BSF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A5546A-6257-42F3-B4A5-D0B3242C4383}"/>
              </a:ext>
            </a:extLst>
          </p:cNvPr>
          <p:cNvSpPr txBox="1">
            <a:spLocks/>
          </p:cNvSpPr>
          <p:nvPr/>
        </p:nvSpPr>
        <p:spPr>
          <a:xfrm>
            <a:off x="2297185" y="3663218"/>
            <a:ext cx="4472731" cy="615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>
                <a:solidFill>
                  <a:schemeClr val="bg1"/>
                </a:solidFill>
              </a:rPr>
              <a:t>- Baggrunden for opstart af projektet</a:t>
            </a:r>
          </a:p>
          <a:p>
            <a:pPr algn="l"/>
            <a:r>
              <a:rPr lang="da-DK" dirty="0">
                <a:solidFill>
                  <a:schemeClr val="bg1"/>
                </a:solidFill>
              </a:rPr>
              <a:t>- Hvorfor er havørreden så vigtig for os?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0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733E9-F222-4FDC-B6EA-EE917AD99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7" y="400050"/>
            <a:ext cx="59912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0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6337B-2244-46F1-95B8-F0393E80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>
                <a:latin typeface="+mn-lt"/>
              </a:rPr>
              <a:t>Havørredens betydning for lokalområdet</a:t>
            </a:r>
            <a:br>
              <a:rPr lang="da-DK" sz="3200" b="1" dirty="0">
                <a:latin typeface="+mn-lt"/>
              </a:rPr>
            </a:br>
            <a:endParaRPr lang="en-GB" sz="3200" b="1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D3561-2627-443C-BD86-0854079C9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8681717" cy="4508500"/>
          </a:xfrm>
        </p:spPr>
        <p:txBody>
          <a:bodyPr>
            <a:normAutofit/>
          </a:bodyPr>
          <a:lstStyle/>
          <a:p>
            <a:r>
              <a:rPr lang="da-DK" sz="2000" dirty="0">
                <a:latin typeface="Calibri" panose="020F0502020204030204" pitchFamily="34" charset="0"/>
              </a:rPr>
              <a:t>Et godt lystfiskeri i Gudenå har også betydning for lokalområdet:</a:t>
            </a:r>
            <a:br>
              <a:rPr lang="da-DK" sz="2000" dirty="0">
                <a:latin typeface="Calibri" panose="020F0502020204030204" pitchFamily="34" charset="0"/>
              </a:rPr>
            </a:br>
            <a:endParaRPr lang="da-DK" sz="2000" dirty="0">
              <a:latin typeface="Calibri" panose="020F0502020204030204" pitchFamily="34" charset="0"/>
            </a:endParaRPr>
          </a:p>
          <a:p>
            <a:pPr lvl="1"/>
            <a:r>
              <a:rPr lang="da-DK" sz="2000" dirty="0">
                <a:latin typeface="Calibri" panose="020F0502020204030204" pitchFamily="34" charset="0"/>
              </a:rPr>
              <a:t>Tiltrækker lystfisker turister der lægger penge i lokal samfundet</a:t>
            </a:r>
            <a:br>
              <a:rPr lang="da-DK" sz="2000" dirty="0">
                <a:latin typeface="Calibri" panose="020F0502020204030204" pitchFamily="34" charset="0"/>
              </a:rPr>
            </a:br>
            <a:r>
              <a:rPr lang="da-DK" sz="2000" dirty="0">
                <a:latin typeface="Calibri" panose="020F0502020204030204" pitchFamily="34" charset="0"/>
              </a:rPr>
              <a:t>(fiskekort, forplejning/mad, fiskeudstyr, overnatning…)</a:t>
            </a:r>
            <a:br>
              <a:rPr lang="da-DK" sz="2000" dirty="0">
                <a:latin typeface="Calibri" panose="020F0502020204030204" pitchFamily="34" charset="0"/>
              </a:rPr>
            </a:br>
            <a:endParaRPr lang="da-DK" sz="2000" dirty="0">
              <a:latin typeface="Calibri" panose="020F0502020204030204" pitchFamily="34" charset="0"/>
            </a:endParaRPr>
          </a:p>
          <a:p>
            <a:pPr lvl="1"/>
            <a:r>
              <a:rPr lang="da-DK" sz="2000" dirty="0">
                <a:latin typeface="Calibri" panose="020F0502020204030204" pitchFamily="34" charset="0"/>
              </a:rPr>
              <a:t>Tiltrækker/fastholder medarbejdere og borgere</a:t>
            </a:r>
            <a:br>
              <a:rPr lang="da-DK" sz="2000" dirty="0">
                <a:latin typeface="Calibri" panose="020F0502020204030204" pitchFamily="34" charset="0"/>
              </a:rPr>
            </a:br>
            <a:endParaRPr lang="da-DK" sz="2000" dirty="0">
              <a:latin typeface="Calibri" panose="020F0502020204030204" pitchFamily="34" charset="0"/>
            </a:endParaRPr>
          </a:p>
          <a:p>
            <a:pPr lvl="1"/>
            <a:r>
              <a:rPr lang="da-DK" sz="2000" dirty="0">
                <a:latin typeface="Calibri" panose="020F0502020204030204" pitchFamily="34" charset="0"/>
              </a:rPr>
              <a:t>Gudenå er en del af lokalområdets branding</a:t>
            </a:r>
          </a:p>
        </p:txBody>
      </p:sp>
    </p:spTree>
    <p:extLst>
      <p:ext uri="{BB962C8B-B14F-4D97-AF65-F5344CB8AC3E}">
        <p14:creationId xmlns:p14="http://schemas.microsoft.com/office/powerpoint/2010/main" val="366179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6337B-2244-46F1-95B8-F0393E80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200" b="1" dirty="0">
                <a:latin typeface="+mn-lt"/>
              </a:rPr>
              <a:t>Udviklingen i havørred fangster Bjerringbro og Omegns Sportsfiskerforening  (1993-2018)</a:t>
            </a:r>
            <a:br>
              <a:rPr lang="da-DK" sz="3200" b="1" dirty="0">
                <a:latin typeface="+mn-lt"/>
              </a:rPr>
            </a:br>
            <a:endParaRPr lang="en-GB" sz="3200" b="1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59B17C-B3D1-4F03-BF3C-A6CE6E7C7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43" y="1532008"/>
            <a:ext cx="9308923" cy="49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1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6337B-2244-46F1-95B8-F0393E80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>
                <a:latin typeface="+mn-lt"/>
              </a:rPr>
              <a:t>Opstarten af projektet ”Havørreden tilbage til Gudenå”</a:t>
            </a:r>
            <a:br>
              <a:rPr lang="da-DK" sz="3200" b="1" dirty="0">
                <a:latin typeface="+mn-lt"/>
              </a:rPr>
            </a:br>
            <a:endParaRPr lang="en-GB" sz="3200" b="1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D3561-2627-443C-BD86-0854079C9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76462"/>
            <a:ext cx="5157787" cy="5267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>
                <a:latin typeface="Calibri" panose="020F0502020204030204" pitchFamily="34" charset="0"/>
                <a:ea typeface="Yu Gothic" panose="020B0400000000000000" pitchFamily="34" charset="-128"/>
              </a:rPr>
              <a:t>2015-2017</a:t>
            </a:r>
          </a:p>
          <a:p>
            <a:r>
              <a:rPr lang="da-DK" sz="1600" dirty="0">
                <a:latin typeface="Calibri" panose="020F0502020204030204" pitchFamily="34" charset="0"/>
                <a:ea typeface="Yu Gothic" panose="020B0400000000000000" pitchFamily="34" charset="-128"/>
              </a:rPr>
              <a:t>BSF har en ret detaljeret fangststatistik der går mange år tilbage.</a:t>
            </a:r>
          </a:p>
          <a:p>
            <a:r>
              <a:rPr lang="da-DK" sz="1600" dirty="0">
                <a:latin typeface="Calibri" panose="020F0502020204030204" pitchFamily="34" charset="0"/>
                <a:ea typeface="Yu Gothic" panose="020B0400000000000000" pitchFamily="34" charset="-128"/>
              </a:rPr>
              <a:t>Vi har nu gennem en årrække oplevet en yderligere nedgang i havørredfiskeriet</a:t>
            </a:r>
          </a:p>
          <a:p>
            <a:r>
              <a:rPr lang="da-DK" sz="1600" dirty="0">
                <a:latin typeface="Calibri" panose="020F0502020204030204" pitchFamily="34" charset="0"/>
                <a:ea typeface="Yu Gothic" panose="020B0400000000000000" pitchFamily="34" charset="-128"/>
              </a:rPr>
              <a:t>Dette til trods for et stort arbejde med vandløbspleje herunder gennemgang af gydebække inden årets gydning, optælling af gydninger og etablering af gydebanker.</a:t>
            </a:r>
          </a:p>
          <a:p>
            <a:r>
              <a:rPr lang="da-DK" sz="1600" dirty="0">
                <a:latin typeface="Calibri" panose="020F0502020204030204" pitchFamily="34" charset="0"/>
                <a:ea typeface="Yu Gothic" panose="020B0400000000000000" pitchFamily="34" charset="-128"/>
              </a:rPr>
              <a:t>I en årrække slog vi det hen med forklaringer som </a:t>
            </a:r>
          </a:p>
          <a:p>
            <a:pPr lvl="1"/>
            <a:r>
              <a:rPr lang="da-DK" sz="1600" dirty="0">
                <a:latin typeface="Calibri" panose="020F0502020204030204" pitchFamily="34" charset="0"/>
                <a:ea typeface="Yu Gothic" panose="020B0400000000000000" pitchFamily="34" charset="-128"/>
              </a:rPr>
              <a:t>”flere fiskede nu bevidst efter laks og ikke ørreder”.</a:t>
            </a:r>
          </a:p>
          <a:p>
            <a:pPr lvl="1"/>
            <a:r>
              <a:rPr lang="da-DK" sz="1600" dirty="0">
                <a:latin typeface="Calibri" panose="020F0502020204030204" pitchFamily="34" charset="0"/>
                <a:ea typeface="Yu Gothic" panose="020B0400000000000000" pitchFamily="34" charset="-128"/>
              </a:rPr>
              <a:t>”vandet var blevet klarere på grund af vandremuslingen”</a:t>
            </a:r>
          </a:p>
          <a:p>
            <a:pPr lvl="1"/>
            <a:r>
              <a:rPr lang="da-DK" sz="1600" dirty="0">
                <a:latin typeface="Calibri" panose="020F0502020204030204" pitchFamily="34" charset="0"/>
                <a:ea typeface="Yu Gothic" panose="020B0400000000000000" pitchFamily="34" charset="-128"/>
              </a:rPr>
              <a:t>”øget grøde i åen hvor ørreden kan skjule sig”</a:t>
            </a:r>
          </a:p>
          <a:p>
            <a:pPr lvl="1"/>
            <a:r>
              <a:rPr lang="da-DK" sz="1600" dirty="0">
                <a:latin typeface="Calibri" panose="020F0502020204030204" pitchFamily="34" charset="0"/>
                <a:ea typeface="Yu Gothic" panose="020B0400000000000000" pitchFamily="34" charset="-128"/>
              </a:rPr>
              <a:t>”naturlig variation med gode og mindre gode år”</a:t>
            </a:r>
          </a:p>
          <a:p>
            <a:pPr lvl="1"/>
            <a:endParaRPr lang="da-DK" sz="1600" dirty="0">
              <a:latin typeface="Calibri" panose="020F0502020204030204" pitchFamily="34" charset="0"/>
              <a:ea typeface="Yu Gothic" panose="020B0400000000000000" pitchFamily="34" charset="-12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36E6EC-6B7C-463C-81FA-59465A59E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427" y="1476462"/>
            <a:ext cx="5868015" cy="35325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D00B23-E1C9-4561-90DB-E6AB50A97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9026" y="4223277"/>
            <a:ext cx="5856349" cy="31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9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6337B-2244-46F1-95B8-F0393E80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>
                <a:latin typeface="+mn-lt"/>
              </a:rPr>
              <a:t>Opstarten af projektet ”Havørreden tilbage til Gudenå”</a:t>
            </a:r>
            <a:br>
              <a:rPr lang="da-DK" sz="3200" b="1" dirty="0">
                <a:latin typeface="+mn-lt"/>
              </a:rPr>
            </a:br>
            <a:endParaRPr lang="en-GB" sz="3200" b="1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D3561-2627-443C-BD86-0854079C9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76462"/>
            <a:ext cx="5157787" cy="5267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>
                <a:latin typeface="Calibri" panose="020F0502020204030204" pitchFamily="34" charset="0"/>
                <a:ea typeface="Yu Gothic" panose="020B0400000000000000" pitchFamily="34" charset="-128"/>
              </a:rPr>
              <a:t>2017-2018</a:t>
            </a:r>
          </a:p>
          <a:p>
            <a:r>
              <a:rPr lang="da-DK" sz="1600" dirty="0">
                <a:latin typeface="Calibri" panose="020F0502020204030204" pitchFamily="34" charset="0"/>
                <a:ea typeface="Yu Gothic" panose="020B0400000000000000" pitchFamily="34" charset="-128"/>
              </a:rPr>
              <a:t>Vi bliver for alvor bekymret, og begynder at samle facts ind – er der et problem og kan vi se sammenhænge?</a:t>
            </a:r>
          </a:p>
          <a:p>
            <a:r>
              <a:rPr lang="da-DK" sz="1600" dirty="0">
                <a:latin typeface="Calibri" panose="020F0502020204030204" pitchFamily="34" charset="0"/>
                <a:ea typeface="Yu Gothic" panose="020B0400000000000000" pitchFamily="34" charset="-128"/>
              </a:rPr>
              <a:t>2017-2018 indsamlede således materiale og opstillede en række hypoteser som vi belyste efter bedste evne. </a:t>
            </a:r>
            <a:br>
              <a:rPr lang="da-DK" sz="1600" dirty="0">
                <a:latin typeface="Calibri" panose="020F0502020204030204" pitchFamily="34" charset="0"/>
                <a:ea typeface="Yu Gothic" panose="020B0400000000000000" pitchFamily="34" charset="-128"/>
              </a:rPr>
            </a:br>
            <a:r>
              <a:rPr lang="da-DK" sz="1600" dirty="0">
                <a:latin typeface="Calibri" panose="020F0502020204030204" pitchFamily="34" charset="0"/>
                <a:ea typeface="Yu Gothic" panose="020B0400000000000000" pitchFamily="34" charset="-128"/>
              </a:rPr>
              <a:t>Det blev mere og mere tydeligt for os at noget er rivende galt.</a:t>
            </a:r>
          </a:p>
          <a:p>
            <a:r>
              <a:rPr lang="da-DK" sz="1600" dirty="0">
                <a:latin typeface="Calibri" panose="020F0502020204030204" pitchFamily="34" charset="0"/>
                <a:ea typeface="Yu Gothic" panose="020B0400000000000000" pitchFamily="34" charset="-128"/>
              </a:rPr>
              <a:t>Daværende BSF formand Jon Rose etablerede kontakt til DTU Aqua og vi delte vores materiale med dem.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456FCA56-E6A2-466C-95C5-48D76A378D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47994091"/>
                  </p:ext>
                </p:extLst>
              </p:nvPr>
            </p:nvGraphicFramePr>
            <p:xfrm>
              <a:off x="7366000" y="1559806"/>
              <a:ext cx="3048000" cy="1714500"/>
            </p:xfrm>
            <a:graphic>
              <a:graphicData uri="http://schemas.microsoft.com/office/powerpoint/2016/slidezoom">
                <pslz:sldZm>
                  <pslz:sldZmObj sldId="264" cId="1207703639">
                    <pslz:zmPr id="{BE02914F-AC98-4A02-8990-40A9D84BA902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456FCA56-E6A2-466C-95C5-48D76A378D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66000" y="155980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844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E166867-68E2-4751-8F53-E9F9DE488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06947"/>
              </p:ext>
            </p:extLst>
          </p:nvPr>
        </p:nvGraphicFramePr>
        <p:xfrm>
          <a:off x="901700" y="355600"/>
          <a:ext cx="10452100" cy="6159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31">
                  <a:extLst>
                    <a:ext uri="{9D8B030D-6E8A-4147-A177-3AD203B41FA5}">
                      <a16:colId xmlns:a16="http://schemas.microsoft.com/office/drawing/2014/main" val="2552033517"/>
                    </a:ext>
                  </a:extLst>
                </a:gridCol>
                <a:gridCol w="9804069">
                  <a:extLst>
                    <a:ext uri="{9D8B030D-6E8A-4147-A177-3AD203B41FA5}">
                      <a16:colId xmlns:a16="http://schemas.microsoft.com/office/drawing/2014/main" val="1175407838"/>
                    </a:ext>
                  </a:extLst>
                </a:gridCol>
              </a:tblGrid>
              <a:tr h="473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#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Hypotese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418169"/>
                  </a:ext>
                </a:extLst>
              </a:tr>
              <a:tr h="473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Der er for få naturlige gydninger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3622569"/>
                  </a:ext>
                </a:extLst>
              </a:tr>
              <a:tr h="473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Nedgangen skyldes at der nu er laks der fortrænger havørreder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9201182"/>
                  </a:ext>
                </a:extLst>
              </a:tr>
              <a:tr h="473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Fældefangst af moderfisk i fisketrappen har fjernet de stærkeste fisk og forårsaget en nedgang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273535"/>
                  </a:ext>
                </a:extLst>
              </a:tr>
              <a:tr h="473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10mm af-gitring foran turbinerne og den nye ungfiske sluse har gjort forholdene for HØ dårligere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196081"/>
                  </a:ext>
                </a:extLst>
              </a:tr>
              <a:tr h="473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5+6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Vandremuslingens indvandring i Gudenå har forårsaget nedgang i HØ fiskeriet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097838"/>
                  </a:ext>
                </a:extLst>
              </a:tr>
              <a:tr h="473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Der fiskes ikke så målrettet mod HØ som før laksen kom tilbage i Gudenå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0404079"/>
                  </a:ext>
                </a:extLst>
              </a:tr>
              <a:tr h="473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Den øgede grøde har gjort det muligt for HØ at gemme sig og derfor er de sværere at fange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3920435"/>
                  </a:ext>
                </a:extLst>
              </a:tr>
              <a:tr h="473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HØ trækker hellere op i Lilleå efter omløbsstryget ved </a:t>
                      </a:r>
                      <a:r>
                        <a:rPr lang="da-DK" sz="1800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Løjstrup</a:t>
                      </a:r>
                      <a:r>
                        <a:rPr lang="da-DK" sz="18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 er etableret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5036942"/>
                  </a:ext>
                </a:extLst>
              </a:tr>
              <a:tr h="473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10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Spærringer i gydebække forhindret opgang af moderfisk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4534279"/>
                  </a:ext>
                </a:extLst>
              </a:tr>
              <a:tr h="473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11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Våde enge har betydet nedgang i antal HØ på nedre del af Gudenå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062415"/>
                  </a:ext>
                </a:extLst>
              </a:tr>
              <a:tr h="473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12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Skarven og andre rovdyr er skyld i nedgangen af HØ bestanden i nedre Gudenå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0378204"/>
                  </a:ext>
                </a:extLst>
              </a:tr>
              <a:tr h="473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13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BSF’s fredning af gedder over 80cm har betyder nedgang i HØ bestanden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392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70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6337B-2244-46F1-95B8-F0393E80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>
                <a:latin typeface="+mn-lt"/>
              </a:rPr>
              <a:t>Opstarten af projektet ”Havørreden tilbage til Gudenå”</a:t>
            </a:r>
            <a:br>
              <a:rPr lang="da-DK" sz="3200" b="1" dirty="0">
                <a:latin typeface="+mn-lt"/>
              </a:rPr>
            </a:br>
            <a:endParaRPr lang="en-GB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F86E5-7EC1-4089-9163-1406C9CCA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4387" y="1374111"/>
            <a:ext cx="5183188" cy="51187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a-DK" sz="6400" b="1" dirty="0">
                <a:ea typeface="Yu Gothic" panose="020B0400000000000000" pitchFamily="34" charset="-128"/>
              </a:rPr>
              <a:t>2018</a:t>
            </a:r>
          </a:p>
          <a:p>
            <a:r>
              <a:rPr lang="da-DK" sz="6400" dirty="0">
                <a:ea typeface="Yu Gothic" panose="020B0400000000000000" pitchFamily="34" charset="-128"/>
              </a:rPr>
              <a:t>Vi havde det første møde 9. januar 2018 i Bjerringbro med deltagelse af DTU Aqua, BSF og LSF. </a:t>
            </a:r>
            <a:br>
              <a:rPr lang="da-DK" sz="6400" dirty="0">
                <a:ea typeface="Yu Gothic" panose="020B0400000000000000" pitchFamily="34" charset="-128"/>
              </a:rPr>
            </a:br>
            <a:endParaRPr lang="da-DK" sz="6400" dirty="0">
              <a:ea typeface="Yu Gothic" panose="020B0400000000000000" pitchFamily="34" charset="-128"/>
            </a:endParaRPr>
          </a:p>
          <a:p>
            <a:r>
              <a:rPr lang="da-DK" sz="6400" dirty="0">
                <a:ea typeface="Yu Gothic" panose="020B0400000000000000" pitchFamily="34" charset="-128"/>
              </a:rPr>
              <a:t>På mødet blev vi bekræftet i at der er noget helt galt – alt tyder på at havørredbestanden er inde i en ond spiral.</a:t>
            </a:r>
          </a:p>
          <a:p>
            <a:r>
              <a:rPr lang="da-DK" sz="6400" dirty="0">
                <a:ea typeface="Yu Gothic" panose="020B0400000000000000" pitchFamily="34" charset="-128"/>
              </a:rPr>
              <a:t>11. februar 2018 besluttede en enig formandsgruppe i nedre Gudenå at </a:t>
            </a:r>
            <a:r>
              <a:rPr lang="da-DK" sz="6400" b="1" dirty="0">
                <a:ea typeface="Yu Gothic" panose="020B0400000000000000" pitchFamily="34" charset="-128"/>
              </a:rPr>
              <a:t>totalfrede havørreden </a:t>
            </a:r>
            <a:r>
              <a:rPr lang="da-DK" sz="6400" dirty="0">
                <a:ea typeface="Yu Gothic" panose="020B0400000000000000" pitchFamily="34" charset="-128"/>
              </a:rPr>
              <a:t>– så alle fangster nænsomt skal genudsættes</a:t>
            </a:r>
          </a:p>
          <a:p>
            <a:r>
              <a:rPr lang="da-DK" sz="6400" dirty="0"/>
              <a:t>Herefter gik der noget tid med at udtænke hvordan et projekt kan etableres og finansieres, og det førte til etablering af projektet ”</a:t>
            </a:r>
            <a:r>
              <a:rPr lang="da-DK" sz="6400" b="1" dirty="0"/>
              <a:t>Havørreden tilbage til Gudenå</a:t>
            </a:r>
            <a:r>
              <a:rPr lang="da-DK" sz="6400" dirty="0"/>
              <a:t>”</a:t>
            </a:r>
          </a:p>
          <a:p>
            <a:pPr lvl="1"/>
            <a:r>
              <a:rPr lang="da-DK" sz="6400" b="1" dirty="0"/>
              <a:t>Projektejere</a:t>
            </a:r>
            <a:br>
              <a:rPr lang="da-DK" sz="6400" b="1" dirty="0"/>
            </a:br>
            <a:r>
              <a:rPr lang="da-DK" sz="6400" dirty="0"/>
              <a:t>Lystfiskerforeningerne i Bjerringbro, Langå, Hadsten og Randers</a:t>
            </a:r>
          </a:p>
          <a:p>
            <a:pPr lvl="1"/>
            <a:r>
              <a:rPr lang="da-DK" sz="6400" b="1" dirty="0"/>
              <a:t>Projekt partnere</a:t>
            </a:r>
            <a:br>
              <a:rPr lang="da-DK" sz="6400" dirty="0"/>
            </a:br>
            <a:r>
              <a:rPr lang="da-DK" sz="6400" dirty="0"/>
              <a:t>De berørte kommuner Viborg, Favrskov og Randers</a:t>
            </a:r>
            <a:endParaRPr lang="da-DK" sz="6400" b="1" dirty="0"/>
          </a:p>
          <a:p>
            <a:pPr lvl="1"/>
            <a:r>
              <a:rPr lang="da-DK" sz="6400" b="1" dirty="0"/>
              <a:t>Faglig rådgiver</a:t>
            </a:r>
            <a:br>
              <a:rPr lang="da-DK" sz="6400" dirty="0"/>
            </a:br>
            <a:r>
              <a:rPr lang="da-DK" sz="6400" dirty="0"/>
              <a:t>DTU Aqua</a:t>
            </a:r>
            <a:endParaRPr lang="da-DK" sz="6400" b="1" dirty="0"/>
          </a:p>
          <a:p>
            <a:pPr lvl="1"/>
            <a:r>
              <a:rPr lang="da-DK" sz="6400" b="1" dirty="0"/>
              <a:t>Sekretariat</a:t>
            </a:r>
            <a:br>
              <a:rPr lang="da-DK" sz="6400" b="1" dirty="0"/>
            </a:br>
            <a:r>
              <a:rPr lang="da-DK" sz="6400" dirty="0"/>
              <a:t>Danmarks Sportsfiskerforbund 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998B27-31B6-41F0-8091-50C3F2E85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52588"/>
            <a:ext cx="5856349" cy="31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0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6337B-2244-46F1-95B8-F0393E80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>
                <a:latin typeface="+mn-lt"/>
              </a:rPr>
              <a:t>Opstarten af projektet ”Havørreden tilbage til Gudenå”</a:t>
            </a:r>
            <a:br>
              <a:rPr lang="da-DK" sz="3200" b="1" dirty="0">
                <a:latin typeface="+mn-lt"/>
              </a:rPr>
            </a:br>
            <a:endParaRPr lang="en-GB" sz="3200" b="1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D3561-2627-443C-BD86-0854079C9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76462"/>
            <a:ext cx="5157787" cy="50164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/>
              <a:t>2019-22</a:t>
            </a:r>
          </a:p>
          <a:p>
            <a:r>
              <a:rPr lang="da-DK" sz="1600" dirty="0"/>
              <a:t>Intensiveret årlig bestandsanalyse og opgangsanalyse i de vigtigste tilløb til Gudenå nedstrøms Tangeværket</a:t>
            </a:r>
            <a:br>
              <a:rPr lang="da-DK" sz="1600" dirty="0"/>
            </a:br>
            <a:endParaRPr lang="da-DK" sz="1600" dirty="0"/>
          </a:p>
          <a:p>
            <a:pPr marL="0" indent="0">
              <a:buNone/>
            </a:pPr>
            <a:r>
              <a:rPr lang="da-DK" sz="1600" b="1" dirty="0"/>
              <a:t>2020-21</a:t>
            </a:r>
          </a:p>
          <a:p>
            <a:r>
              <a:rPr lang="da-DK" sz="1600" dirty="0" err="1"/>
              <a:t>Smolt</a:t>
            </a:r>
            <a:r>
              <a:rPr lang="da-DK" sz="1600" dirty="0"/>
              <a:t> undersøgelse – overlevelse fra gydebæk til munding</a:t>
            </a:r>
          </a:p>
          <a:p>
            <a:pPr marL="0" indent="0">
              <a:buNone/>
            </a:pPr>
            <a:br>
              <a:rPr lang="en-GB" sz="1600" b="1" dirty="0"/>
            </a:br>
            <a:r>
              <a:rPr lang="en-GB" sz="1600" b="1" dirty="0"/>
              <a:t>2021-22</a:t>
            </a:r>
          </a:p>
          <a:p>
            <a:r>
              <a:rPr lang="en-GB" sz="1600" dirty="0" err="1"/>
              <a:t>Kameraprojekt</a:t>
            </a:r>
            <a:r>
              <a:rPr lang="en-GB" sz="1600" dirty="0"/>
              <a:t> – </a:t>
            </a:r>
            <a:r>
              <a:rPr lang="en-GB" sz="1600" dirty="0" err="1"/>
              <a:t>hvilke</a:t>
            </a:r>
            <a:r>
              <a:rPr lang="en-GB" sz="1600" dirty="0"/>
              <a:t> </a:t>
            </a:r>
            <a:r>
              <a:rPr lang="en-GB" sz="1600" dirty="0" err="1"/>
              <a:t>prædatorer</a:t>
            </a:r>
            <a:r>
              <a:rPr lang="en-GB" sz="1600" dirty="0"/>
              <a:t> er der I </a:t>
            </a:r>
            <a:r>
              <a:rPr lang="en-GB" sz="1600" dirty="0" err="1"/>
              <a:t>gydebækkene</a:t>
            </a:r>
            <a:r>
              <a:rPr lang="en-GB" sz="1600" dirty="0"/>
              <a:t>?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FD2C8853-5D2B-4374-B651-B2CC1283CA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7413960"/>
                  </p:ext>
                </p:extLst>
              </p:nvPr>
            </p:nvGraphicFramePr>
            <p:xfrm>
              <a:off x="6300462" y="1624323"/>
              <a:ext cx="4752039" cy="2673022"/>
            </p:xfrm>
            <a:graphic>
              <a:graphicData uri="http://schemas.microsoft.com/office/powerpoint/2016/slidezoom">
                <pslz:sldZm>
                  <pslz:sldZmObj sldId="263" cId="3675886648">
                    <pslz:zmPr id="{ABDCFC29-ED1B-4EC1-8DCF-763728BA7EF7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752039" cy="26730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FD2C8853-5D2B-4374-B651-B2CC1283CA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0462" y="1624323"/>
                <a:ext cx="4752039" cy="267302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30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6337B-2244-46F1-95B8-F0393E80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200" b="1" dirty="0">
                <a:latin typeface="+mn-lt"/>
              </a:rPr>
              <a:t>Udviklingen i havørred fangster Bjerringbro og Omegns Sportsfiskerforening  (1993-2021)</a:t>
            </a:r>
            <a:br>
              <a:rPr lang="da-DK" sz="3200" b="1" dirty="0">
                <a:latin typeface="+mn-lt"/>
              </a:rPr>
            </a:br>
            <a:endParaRPr lang="en-GB" sz="32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791BD-8C0D-44D9-9229-13B702E1F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42" y="1532008"/>
            <a:ext cx="9308923" cy="49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8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6337B-2244-46F1-95B8-F0393E80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>
                <a:latin typeface="+mn-lt"/>
              </a:rPr>
              <a:t>Havørredens betydning for lystfiskerforeningerne</a:t>
            </a:r>
            <a:br>
              <a:rPr lang="da-DK" sz="3200" b="1" dirty="0">
                <a:latin typeface="+mn-lt"/>
              </a:rPr>
            </a:br>
            <a:endParaRPr lang="en-GB" sz="3200" b="1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D3561-2627-443C-BD86-0854079C9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9193445" cy="4508500"/>
          </a:xfrm>
        </p:spPr>
        <p:txBody>
          <a:bodyPr>
            <a:normAutofit/>
          </a:bodyPr>
          <a:lstStyle/>
          <a:p>
            <a:r>
              <a:rPr lang="da-DK" sz="1800" dirty="0">
                <a:latin typeface="Calibri" panose="020F0502020204030204" pitchFamily="34" charset="0"/>
              </a:rPr>
              <a:t>Havørreden er en vigtig fisk for foreningerne i nedre del af Gudenå systemet.</a:t>
            </a:r>
          </a:p>
          <a:p>
            <a:r>
              <a:rPr lang="da-DK" sz="1800" dirty="0">
                <a:latin typeface="Calibri" panose="020F0502020204030204" pitchFamily="34" charset="0"/>
              </a:rPr>
              <a:t>Vi ønsker et alsidigt fiskeri hvor både havørreder og laks er vigtige for foreningens medlemmer </a:t>
            </a:r>
          </a:p>
          <a:p>
            <a:r>
              <a:rPr lang="da-DK" sz="1800" dirty="0">
                <a:latin typeface="Calibri" panose="020F0502020204030204" pitchFamily="34" charset="0"/>
              </a:rPr>
              <a:t>Konsekvensen af de manglende havørreder er til dels kompenseret med fangst af laks de sidste årtier, men vi savner det gode havørredfiskeri</a:t>
            </a:r>
          </a:p>
          <a:p>
            <a:r>
              <a:rPr lang="da-DK" sz="1800" dirty="0">
                <a:latin typeface="Calibri" panose="020F0502020204030204" pitchFamily="34" charset="0"/>
              </a:rPr>
              <a:t>Foreningerne har de sidste 50år lagt tusindvis af timer i at ophjælpe bestanden med det mål at gøre bestanden selvreproducerende i en sådan grad at der i et vist omfang kan hjemtage fangster.</a:t>
            </a:r>
            <a:r>
              <a:rPr lang="da-DK" sz="1800" dirty="0">
                <a:latin typeface="Calibri" panose="020F0502020204030204" pitchFamily="34" charset="0"/>
                <a:ea typeface="Yu Gothic" panose="020B0400000000000000" pitchFamily="34" charset="-128"/>
              </a:rPr>
              <a:t> </a:t>
            </a:r>
            <a:br>
              <a:rPr lang="da-DK" sz="1800" dirty="0">
                <a:latin typeface="Calibri" panose="020F0502020204030204" pitchFamily="34" charset="0"/>
                <a:ea typeface="Yu Gothic" panose="020B0400000000000000" pitchFamily="34" charset="-128"/>
              </a:rPr>
            </a:br>
            <a:endParaRPr lang="da-DK" sz="1800" dirty="0"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r>
              <a:rPr lang="da-DK" sz="1800" dirty="0">
                <a:latin typeface="Calibri" panose="020F0502020204030204" pitchFamily="34" charset="0"/>
                <a:ea typeface="Yu Gothic" panose="020B0400000000000000" pitchFamily="34" charset="-128"/>
              </a:rPr>
              <a:t>Ørredtæthed i vandløb er en indikator for vandløbets økologiske tilstand.</a:t>
            </a:r>
            <a:br>
              <a:rPr lang="da-DK" sz="1800" dirty="0">
                <a:latin typeface="Calibri" panose="020F0502020204030204" pitchFamily="34" charset="0"/>
                <a:ea typeface="Yu Gothic" panose="020B0400000000000000" pitchFamily="34" charset="-128"/>
              </a:rPr>
            </a:br>
            <a:endParaRPr lang="da-DK" sz="1800" dirty="0">
              <a:latin typeface="Calibri" panose="020F0502020204030204" pitchFamily="34" charset="0"/>
            </a:endParaRPr>
          </a:p>
          <a:p>
            <a:r>
              <a:rPr lang="da-DK" sz="1800" dirty="0">
                <a:latin typeface="Calibri" panose="020F0502020204030204" pitchFamily="34" charset="0"/>
              </a:rPr>
              <a:t>I Gudenåen påvirker nedgangen 1000+ lystfiskere nedenfor Tangeværket og hertil kommer et stort antal lystfiskere på kysterne. </a:t>
            </a:r>
          </a:p>
        </p:txBody>
      </p:sp>
    </p:spTree>
    <p:extLst>
      <p:ext uri="{BB962C8B-B14F-4D97-AF65-F5344CB8AC3E}">
        <p14:creationId xmlns:p14="http://schemas.microsoft.com/office/powerpoint/2010/main" val="291842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6337B-2244-46F1-95B8-F0393E80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>
                <a:latin typeface="+mn-lt"/>
              </a:rPr>
              <a:t>Gudenåens Ørredfond</a:t>
            </a:r>
            <a:br>
              <a:rPr lang="da-DK" sz="3200" b="1" dirty="0">
                <a:latin typeface="+mn-lt"/>
              </a:rPr>
            </a:br>
            <a:r>
              <a:rPr lang="da-DK" sz="3200" b="1" dirty="0">
                <a:latin typeface="+mn-lt"/>
              </a:rPr>
              <a:t>50 års arbejde for havørreden i Gudenå systemet</a:t>
            </a:r>
            <a:endParaRPr lang="en-GB" sz="3200" b="1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D3561-2627-443C-BD86-0854079C9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157787" cy="4508500"/>
          </a:xfrm>
        </p:spPr>
        <p:txBody>
          <a:bodyPr>
            <a:normAutofit/>
          </a:bodyPr>
          <a:lstStyle/>
          <a:p>
            <a:r>
              <a:rPr lang="da-DK" sz="1800" dirty="0">
                <a:latin typeface="Calibri" panose="020F0502020204030204" pitchFamily="34" charset="0"/>
                <a:ea typeface="Yu Gothic" panose="020B0400000000000000" pitchFamily="34" charset="-128"/>
              </a:rPr>
              <a:t>6 foreninger tegner GØF: Bjerringbro, Langå, Hadsten, Randers, Silkeborg og Støvring Mellerup</a:t>
            </a:r>
          </a:p>
          <a:p>
            <a:r>
              <a:rPr lang="da-DK" sz="1800" dirty="0">
                <a:latin typeface="Calibri" panose="020F0502020204030204" pitchFamily="34" charset="0"/>
                <a:ea typeface="Yu Gothic" panose="020B0400000000000000" pitchFamily="34" charset="-128"/>
              </a:rPr>
              <a:t>Skibelund Havørredopdræt - Havørred vildfiskedambrug</a:t>
            </a:r>
          </a:p>
          <a:p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På frivillig basis produceres havørred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er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til nedre Gudenå som sælges til Fiskeplejen og Tangeværket. </a:t>
            </a:r>
          </a:p>
          <a:p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Yngel - ½-års – 1års – </a:t>
            </a:r>
            <a:r>
              <a:rPr lang="da-DK" sz="1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smolt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– type store</a:t>
            </a:r>
          </a:p>
          <a:p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Pasningsordning på 11 personer deles om den daglig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e pasning/tilsyn. Flere timer dagligt.</a:t>
            </a:r>
          </a:p>
          <a:p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Arbejdshold og 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PE-hold hjælper med vedligehold af anlæg, sortering af fisk, strygning af fisk og udsætning af fisk.</a:t>
            </a:r>
          </a:p>
          <a:p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Foreninger elfisker vilde moderfisk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02975-3BE0-49EB-AC5C-28831CEA2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29884-5B2B-4FAF-B457-4D78F28EA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4356527" cy="36845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2EF73FF-4280-4F10-AB49-7602B4DCD8A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693" y="4394200"/>
            <a:ext cx="3285067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E04B0AD-5E13-434E-BC7A-FAEAF56B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7" y="4394200"/>
            <a:ext cx="3285067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F4EC6BCA-B661-48C6-B767-249E1960E9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0826549"/>
                  </p:ext>
                </p:extLst>
              </p:nvPr>
            </p:nvGraphicFramePr>
            <p:xfrm>
              <a:off x="4449511" y="5754270"/>
              <a:ext cx="1734033" cy="975393"/>
            </p:xfrm>
            <a:graphic>
              <a:graphicData uri="http://schemas.microsoft.com/office/powerpoint/2016/slidezoom">
                <pslz:sldZm>
                  <pslz:sldZmObj sldId="259" cId="496907154">
                    <pslz:zmPr id="{9FCDFB81-46AC-4B13-91B5-F6EC4D21715F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34033" cy="97539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4EC6BCA-B661-48C6-B767-249E1960E9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9511" y="5754270"/>
                <a:ext cx="1734033" cy="97539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762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192B9BFEEFE348B3D6AEE9EEF47FB7" ma:contentTypeVersion="16" ma:contentTypeDescription="Opret et nyt dokument." ma:contentTypeScope="" ma:versionID="03dd78fa5d620ed89458f4e28ab71e1b">
  <xsd:schema xmlns:xsd="http://www.w3.org/2001/XMLSchema" xmlns:xs="http://www.w3.org/2001/XMLSchema" xmlns:p="http://schemas.microsoft.com/office/2006/metadata/properties" xmlns:ns2="15f77b81-9bee-4d83-a139-3b8f6e359215" xmlns:ns3="a528823c-3f9f-4515-b763-35eec6a8f27f" targetNamespace="http://schemas.microsoft.com/office/2006/metadata/properties" ma:root="true" ma:fieldsID="3af0b9632f2d75d103ec694b9ffafa4a" ns2:_="" ns3:_="">
    <xsd:import namespace="15f77b81-9bee-4d83-a139-3b8f6e359215"/>
    <xsd:import namespace="a528823c-3f9f-4515-b763-35eec6a8f2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77b81-9bee-4d83-a139-3b8f6e3592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a4b22ea4-ec13-4712-b629-9b58a1b6b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8823c-3f9f-4515-b763-35eec6a8f2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a717a16-f073-404a-9f4f-bd982be889f0}" ma:internalName="TaxCatchAll" ma:showField="CatchAllData" ma:web="a528823c-3f9f-4515-b763-35eec6a8f2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F98819-7813-41D4-83C7-12841410289E}"/>
</file>

<file path=customXml/itemProps2.xml><?xml version="1.0" encoding="utf-8"?>
<ds:datastoreItem xmlns:ds="http://schemas.openxmlformats.org/officeDocument/2006/customXml" ds:itemID="{EABA08D5-673A-458D-8945-9B50B5043C1D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866</Words>
  <Application>Microsoft Office PowerPoint</Application>
  <PresentationFormat>Widescreen</PresentationFormat>
  <Paragraphs>85</Paragraphs>
  <Slides>12</Slides>
  <Notes>1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”Havørreden tilbage til Gudenå”</vt:lpstr>
      <vt:lpstr>Opstarten af projektet ”Havørreden tilbage til Gudenå” </vt:lpstr>
      <vt:lpstr>Opstarten af projektet ”Havørreden tilbage til Gudenå” </vt:lpstr>
      <vt:lpstr>PowerPoint-præsentation</vt:lpstr>
      <vt:lpstr>Opstarten af projektet ”Havørreden tilbage til Gudenå” </vt:lpstr>
      <vt:lpstr>Opstarten af projektet ”Havørreden tilbage til Gudenå” </vt:lpstr>
      <vt:lpstr>Udviklingen i havørred fangster Bjerringbro og Omegns Sportsfiskerforening  (1993-2021) </vt:lpstr>
      <vt:lpstr>Havørredens betydning for lystfiskerforeningerne </vt:lpstr>
      <vt:lpstr>Gudenåens Ørredfond 50 års arbejde for havørreden i Gudenå systemet</vt:lpstr>
      <vt:lpstr>PowerPoint-præsentation</vt:lpstr>
      <vt:lpstr>Havørredens betydning for lokalområdet </vt:lpstr>
      <vt:lpstr>Udviklingen i havørred fangster Bjerringbro og Omegns Sportsfiskerforening  (1993-2018)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”Havørreden tilbage til Gudenå”</dc:title>
  <dc:creator>Per Frost Vedsted</dc:creator>
  <cp:lastModifiedBy>Lars Rasmussen</cp:lastModifiedBy>
  <cp:revision>17</cp:revision>
  <dcterms:created xsi:type="dcterms:W3CDTF">2022-06-13T15:46:16Z</dcterms:created>
  <dcterms:modified xsi:type="dcterms:W3CDTF">2022-06-16T16:16:58Z</dcterms:modified>
</cp:coreProperties>
</file>